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9907588" cy="6858000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54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s-Latn-BA"/>
          </a:p>
        </p:txBody>
      </p:sp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s-Latn-BA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70212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Calibri" pitchFamily="34" charset="0"/>
                <a:cs typeface="Arial Unicode MS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52500" y="685800"/>
            <a:ext cx="4951413" cy="3427413"/>
          </a:xfrm>
          <a:prstGeom prst="rect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sr-Latn-RS" smtClean="0"/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0" y="8683625"/>
            <a:ext cx="2971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s-Latn-BA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Calibri" pitchFamily="34" charset="0"/>
                <a:cs typeface="Arial Unicode MS" charset="0"/>
              </a:defRPr>
            </a:lvl1pPr>
          </a:lstStyle>
          <a:p>
            <a:fld id="{A6DA4862-1CC0-441D-8ABC-08866D6177C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1018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84BA894-457B-46B4-8DE2-4C42E562D675}" type="slidenum">
              <a:rPr lang="en-US"/>
              <a:pPr/>
              <a:t>1</a:t>
            </a:fld>
            <a:endParaRPr lang="en-US"/>
          </a:p>
        </p:txBody>
      </p:sp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952500" y="685800"/>
            <a:ext cx="4953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s-Latn-BA"/>
          </a:p>
        </p:txBody>
      </p:sp>
      <p:sp>
        <p:nvSpPr>
          <p:cNvPr id="1638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/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1CEC6831-26BD-4716-B1CE-E4624297D1DB}" type="slidenum">
              <a:rPr lang="en-US" sz="1200">
                <a:latin typeface="Calibri" pitchFamily="34" charset="0"/>
              </a:rPr>
              <a:pPr algn="r"/>
              <a:t>1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5A7B9EB-4A8C-4B86-9F3B-8C9CD25CB716}" type="slidenum">
              <a:rPr lang="en-US"/>
              <a:pPr/>
              <a:t>10</a:t>
            </a:fld>
            <a:endParaRPr lang="en-US"/>
          </a:p>
        </p:txBody>
      </p:sp>
      <p:sp>
        <p:nvSpPr>
          <p:cNvPr id="25601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5825249F-B3D8-4406-AEEF-31EBB28B987F}" type="slidenum">
              <a:rPr lang="en-US" sz="1200"/>
              <a:pPr algn="r"/>
              <a:t>10</a:t>
            </a:fld>
            <a:endParaRPr lang="en-US" sz="1200"/>
          </a:p>
        </p:txBody>
      </p:sp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952500" y="685800"/>
            <a:ext cx="4953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s-Latn-BA"/>
          </a:p>
        </p:txBody>
      </p:sp>
      <p:sp>
        <p:nvSpPr>
          <p:cNvPr id="25603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3C0F272A-0CA0-4D41-B884-7F78AF69B403}" type="slidenum">
              <a:rPr lang="en-US" sz="1200"/>
              <a:pPr algn="r" eaLnBrk="1" hangingPunct="1"/>
              <a:t>12</a:t>
            </a:fld>
            <a:endParaRPr lang="en-US" sz="12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sr-Latn-C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3C0F272A-0CA0-4D41-B884-7F78AF69B403}" type="slidenum">
              <a:rPr lang="en-US" sz="1200"/>
              <a:pPr algn="r" eaLnBrk="1" hangingPunct="1"/>
              <a:t>13</a:t>
            </a:fld>
            <a:endParaRPr lang="en-US" sz="12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sr-Latn-C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357AC25-BC61-4137-BF64-9CBC0C00321F}" type="slidenum">
              <a:rPr lang="en-US"/>
              <a:pPr/>
              <a:t>2</a:t>
            </a:fld>
            <a:endParaRPr lang="en-US"/>
          </a:p>
        </p:txBody>
      </p:sp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19C61C90-2E6F-4F6A-B719-8EF174E390F8}" type="slidenum">
              <a:rPr lang="en-US" sz="1200"/>
              <a:pPr algn="r"/>
              <a:t>2</a:t>
            </a:fld>
            <a:endParaRPr lang="en-US" sz="1200"/>
          </a:p>
        </p:txBody>
      </p: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952500" y="685800"/>
            <a:ext cx="4953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s-Latn-BA"/>
          </a:p>
        </p:txBody>
      </p:sp>
      <p:sp>
        <p:nvSpPr>
          <p:cNvPr id="17411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2C19BE8-421A-4C4F-BE60-09881C6D6A12}" type="slidenum">
              <a:rPr lang="en-US"/>
              <a:pPr/>
              <a:t>3</a:t>
            </a:fld>
            <a:endParaRPr lang="en-US"/>
          </a:p>
        </p:txBody>
      </p:sp>
      <p:sp>
        <p:nvSpPr>
          <p:cNvPr id="1843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A6980F0D-CB17-489E-8D0C-2F4AC6EFD6F0}" type="slidenum">
              <a:rPr lang="en-US" sz="1200"/>
              <a:pPr algn="r"/>
              <a:t>3</a:t>
            </a:fld>
            <a:endParaRPr lang="en-US" sz="1200"/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952500" y="685800"/>
            <a:ext cx="4953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s-Latn-BA"/>
          </a:p>
        </p:txBody>
      </p:sp>
      <p:sp>
        <p:nvSpPr>
          <p:cNvPr id="18435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B853412-A551-4A9B-9BB3-F6D057F02AA1}" type="slidenum">
              <a:rPr lang="en-US"/>
              <a:pPr/>
              <a:t>4</a:t>
            </a:fld>
            <a:endParaRPr lang="en-US"/>
          </a:p>
        </p:txBody>
      </p:sp>
      <p:sp>
        <p:nvSpPr>
          <p:cNvPr id="1945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67136C69-BB0A-421C-8658-4A2B5EB07D5F}" type="slidenum">
              <a:rPr lang="en-US" sz="1200"/>
              <a:pPr algn="r"/>
              <a:t>4</a:t>
            </a:fld>
            <a:endParaRPr lang="en-US" sz="1200"/>
          </a:p>
        </p:txBody>
      </p:sp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952500" y="685800"/>
            <a:ext cx="4953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s-Latn-BA"/>
          </a:p>
        </p:txBody>
      </p:sp>
      <p:sp>
        <p:nvSpPr>
          <p:cNvPr id="19459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14D6A02-AE90-435F-8B31-71B5D378D055}" type="slidenum">
              <a:rPr lang="en-US"/>
              <a:pPr/>
              <a:t>5</a:t>
            </a:fld>
            <a:endParaRPr lang="en-US"/>
          </a:p>
        </p:txBody>
      </p:sp>
      <p:sp>
        <p:nvSpPr>
          <p:cNvPr id="20481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928A2701-3AF3-4835-9A5E-13B425845D63}" type="slidenum">
              <a:rPr lang="en-US" sz="1200"/>
              <a:pPr algn="r"/>
              <a:t>5</a:t>
            </a:fld>
            <a:endParaRPr lang="en-US" sz="1200"/>
          </a:p>
        </p:txBody>
      </p:sp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952500" y="685800"/>
            <a:ext cx="4953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s-Latn-BA"/>
          </a:p>
        </p:txBody>
      </p:sp>
      <p:sp>
        <p:nvSpPr>
          <p:cNvPr id="20483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A62EE0D-3234-4D5A-8600-6245DA259332}" type="slidenum">
              <a:rPr lang="en-US"/>
              <a:pPr/>
              <a:t>6</a:t>
            </a:fld>
            <a:endParaRPr lang="en-US"/>
          </a:p>
        </p:txBody>
      </p:sp>
      <p:sp>
        <p:nvSpPr>
          <p:cNvPr id="2150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A5FF52D0-C24D-4407-BE4F-EE535C81416C}" type="slidenum">
              <a:rPr lang="en-US" sz="1200"/>
              <a:pPr algn="r"/>
              <a:t>6</a:t>
            </a:fld>
            <a:endParaRPr lang="en-US" sz="1200"/>
          </a:p>
        </p:txBody>
      </p:sp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952500" y="685800"/>
            <a:ext cx="4953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s-Latn-BA"/>
          </a:p>
        </p:txBody>
      </p:sp>
      <p:sp>
        <p:nvSpPr>
          <p:cNvPr id="21507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99DC047-FA69-4D8E-8138-423ABC39162D}" type="slidenum">
              <a:rPr lang="en-US"/>
              <a:pPr/>
              <a:t>7</a:t>
            </a:fld>
            <a:endParaRPr lang="en-US"/>
          </a:p>
        </p:txBody>
      </p:sp>
      <p:sp>
        <p:nvSpPr>
          <p:cNvPr id="2252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F0CC43B0-885B-44EA-A473-28D588FDFC79}" type="slidenum">
              <a:rPr lang="en-US" sz="1200"/>
              <a:pPr algn="r"/>
              <a:t>7</a:t>
            </a:fld>
            <a:endParaRPr lang="en-US" sz="1200"/>
          </a:p>
        </p:txBody>
      </p:sp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952500" y="685800"/>
            <a:ext cx="4953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s-Latn-BA"/>
          </a:p>
        </p:txBody>
      </p:sp>
      <p:sp>
        <p:nvSpPr>
          <p:cNvPr id="22531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6B86AEE-1F4C-47FA-93CC-8D22D9EB882D}" type="slidenum">
              <a:rPr lang="en-US"/>
              <a:pPr/>
              <a:t>8</a:t>
            </a:fld>
            <a:endParaRPr lang="en-US"/>
          </a:p>
        </p:txBody>
      </p:sp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CB17D449-52D9-4F8B-BE0E-2A8F2B906E8D}" type="slidenum">
              <a:rPr lang="en-US" sz="1200"/>
              <a:pPr algn="r"/>
              <a:t>8</a:t>
            </a:fld>
            <a:endParaRPr lang="en-US" sz="1200"/>
          </a:p>
        </p:txBody>
      </p:sp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952500" y="685800"/>
            <a:ext cx="4953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s-Latn-BA"/>
          </a:p>
        </p:txBody>
      </p:sp>
      <p:sp>
        <p:nvSpPr>
          <p:cNvPr id="23555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D9C0A3E-EFE8-48F0-80EC-BA43E11EBB95}" type="slidenum">
              <a:rPr lang="en-US"/>
              <a:pPr/>
              <a:t>9</a:t>
            </a:fld>
            <a:endParaRPr lang="en-US"/>
          </a:p>
        </p:txBody>
      </p:sp>
      <p:sp>
        <p:nvSpPr>
          <p:cNvPr id="2457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AAEB75AE-36E8-47CF-A8D1-BB4773B85559}" type="slidenum">
              <a:rPr lang="en-US" sz="1200"/>
              <a:pPr algn="r"/>
              <a:t>9</a:t>
            </a:fld>
            <a:endParaRPr lang="en-US" sz="1200"/>
          </a:p>
        </p:txBody>
      </p:sp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952500" y="685800"/>
            <a:ext cx="4953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s-Latn-BA"/>
          </a:p>
        </p:txBody>
      </p:sp>
      <p:sp>
        <p:nvSpPr>
          <p:cNvPr id="24579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r-Latn-R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1688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5788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126857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091159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7263" cy="58499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499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182327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326858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1687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1687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4863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99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7613" y="1600200"/>
            <a:ext cx="43815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176520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698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991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991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610036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917002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0648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878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6117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5187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5187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s-Latn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5187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1098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Line 1"/>
          <p:cNvSpPr>
            <a:spLocks noChangeShapeType="1"/>
          </p:cNvSpPr>
          <p:nvPr/>
        </p:nvSpPr>
        <p:spPr bwMode="auto">
          <a:xfrm>
            <a:off x="849313" y="1011238"/>
            <a:ext cx="1587" cy="5127625"/>
          </a:xfrm>
          <a:prstGeom prst="line">
            <a:avLst/>
          </a:prstGeom>
          <a:noFill/>
          <a:ln w="9360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bs-Latn-B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7650"/>
            <a:ext cx="9906000" cy="16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8899525" y="6611938"/>
            <a:ext cx="811213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372C04AA-8CA8-415A-B57F-D8201E82288B}" type="slidenum">
              <a:rPr lang="en-US" sz="1000">
                <a:latin typeface="Trebuchet MS" pitchFamily="34" charset="0"/>
              </a:rPr>
              <a:pPr algn="r"/>
              <a:t>‹#›</a:t>
            </a:fld>
            <a:endParaRPr lang="en-US" sz="1000">
              <a:latin typeface="Trebuchet MS" pitchFamily="34" charset="0"/>
            </a:endParaRPr>
          </a:p>
        </p:txBody>
      </p:sp>
      <p:sp>
        <p:nvSpPr>
          <p:cNvPr id="2052" name="Line 4"/>
          <p:cNvSpPr>
            <a:spLocks noChangeShapeType="1"/>
          </p:cNvSpPr>
          <p:nvPr/>
        </p:nvSpPr>
        <p:spPr bwMode="auto">
          <a:xfrm>
            <a:off x="-7938" y="6657975"/>
            <a:ext cx="9906001" cy="1588"/>
          </a:xfrm>
          <a:prstGeom prst="line">
            <a:avLst/>
          </a:prstGeom>
          <a:noFill/>
          <a:ln w="19080">
            <a:solidFill>
              <a:srgbClr val="17375E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bs-Latn-BA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805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-7938" y="6611938"/>
            <a:ext cx="9906001" cy="30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bs-Latn-BA" sz="1400">
                <a:solidFill>
                  <a:srgbClr val="000099"/>
                </a:solidFill>
                <a:latin typeface="Calibri" pitchFamily="34" charset="0"/>
              </a:rPr>
              <a:t>23rd COOMET Committee Meeting, Nizhny Novogorod -Russia, Juni 2013</a:t>
            </a:r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566738" y="1263650"/>
            <a:ext cx="8742362" cy="1588"/>
          </a:xfrm>
          <a:prstGeom prst="line">
            <a:avLst/>
          </a:prstGeom>
          <a:noFill/>
          <a:ln w="9360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bs-Latn-BA"/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3813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38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4" charset="0"/>
          <a:ea typeface="MS Gothic" charset="-128"/>
        </a:defRPr>
      </a:lvl2pPr>
      <a:lvl3pPr marL="1143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4" charset="0"/>
          <a:ea typeface="MS Gothic" charset="-128"/>
        </a:defRPr>
      </a:lvl3pPr>
      <a:lvl4pPr marL="1600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4" charset="0"/>
          <a:ea typeface="MS Gothic" charset="-128"/>
        </a:defRPr>
      </a:lvl4pPr>
      <a:lvl5pPr marL="20574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4" charset="0"/>
          <a:ea typeface="MS Gothic" charset="-128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4" charset="0"/>
          <a:ea typeface="MS Gothic" charset="-128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4" charset="0"/>
          <a:ea typeface="MS Gothic" charset="-128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4" charset="0"/>
          <a:ea typeface="MS Gothic" charset="-128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4" charset="0"/>
          <a:ea typeface="MS Gothic" charset="-128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1881188" y="2490788"/>
            <a:ext cx="7893050" cy="173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bs-Latn-BA" sz="3600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INSTITUTE OF METROLOGY OF BOSNIA AND HERZEGOVINA</a:t>
            </a:r>
            <a:br>
              <a:rPr lang="bs-Latn-BA" sz="3600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</a:br>
            <a:endParaRPr lang="bs-Latn-BA" sz="3600" b="1">
              <a:solidFill>
                <a:srgbClr val="000099"/>
              </a:solidFill>
              <a:latin typeface="Calibri" pitchFamily="34" charset="0"/>
              <a:ea typeface="MS Gothic" charset="-12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55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2" b="-1901"/>
          <a:stretch>
            <a:fillRect/>
          </a:stretch>
        </p:blipFill>
        <p:spPr bwMode="auto">
          <a:xfrm>
            <a:off x="0" y="484188"/>
            <a:ext cx="9906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13782" b="-1901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438525" y="6430963"/>
            <a:ext cx="4486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bs-Latn-BA" sz="1600">
                <a:solidFill>
                  <a:srgbClr val="000099"/>
                </a:solidFill>
                <a:latin typeface="Calibri" pitchFamily="34" charset="0"/>
              </a:rPr>
              <a:t>23rd COOMET Commitee Meeting, Russia, Juni 2013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"/>
          <p:cNvSpPr txBox="1">
            <a:spLocks noChangeArrowheads="1"/>
          </p:cNvSpPr>
          <p:nvPr/>
        </p:nvSpPr>
        <p:spPr bwMode="auto">
          <a:xfrm>
            <a:off x="757238" y="1670050"/>
            <a:ext cx="8199437" cy="481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70000"/>
              </a:lnSpc>
              <a:spcBef>
                <a:spcPts val="450"/>
              </a:spcBef>
            </a:pPr>
            <a:r>
              <a:rPr lang="en-US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OIML</a:t>
            </a:r>
            <a:r>
              <a:rPr lang="bs-Latn-BA" b="1">
                <a:solidFill>
                  <a:srgbClr val="000099"/>
                </a:solidFill>
                <a:ea typeface="MS Gothic" charset="-128"/>
              </a:rPr>
              <a:t> </a:t>
            </a:r>
            <a:r>
              <a:rPr lang="bs-Latn-BA" i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(</a:t>
            </a:r>
            <a:r>
              <a:rPr lang="en-US" i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International Organization of Legal Metrology</a:t>
            </a:r>
            <a:r>
              <a:rPr lang="bs-Latn-BA" i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)</a:t>
            </a:r>
          </a:p>
          <a:p>
            <a:pPr>
              <a:lnSpc>
                <a:spcPct val="70000"/>
              </a:lnSpc>
              <a:spcBef>
                <a:spcPts val="450"/>
              </a:spcBef>
            </a:pPr>
            <a:r>
              <a:rPr lang="bs-Latn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		- </a:t>
            </a:r>
            <a:r>
              <a:rPr lang="en-US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Corresponding Member since March 1997 </a:t>
            </a:r>
          </a:p>
          <a:p>
            <a:pPr>
              <a:lnSpc>
                <a:spcPct val="70000"/>
              </a:lnSpc>
              <a:spcBef>
                <a:spcPts val="450"/>
              </a:spcBef>
            </a:pPr>
            <a:endParaRPr lang="bs-Latn-BA" b="1">
              <a:solidFill>
                <a:srgbClr val="000099"/>
              </a:solidFill>
              <a:latin typeface="Calibri" pitchFamily="34" charset="0"/>
              <a:ea typeface="MS Gothic" charset="-128"/>
            </a:endParaRPr>
          </a:p>
          <a:p>
            <a:pPr>
              <a:lnSpc>
                <a:spcPct val="70000"/>
              </a:lnSpc>
              <a:spcBef>
                <a:spcPts val="450"/>
              </a:spcBef>
            </a:pPr>
            <a:r>
              <a:rPr lang="bs-Latn-BA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EURAMET</a:t>
            </a:r>
            <a:r>
              <a:rPr lang="bs-Latn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</a:t>
            </a:r>
            <a:r>
              <a:rPr lang="bs-Latn-BA" i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(</a:t>
            </a:r>
            <a:r>
              <a:rPr lang="en-US" i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European Association of National Metrology Institutes</a:t>
            </a:r>
            <a:r>
              <a:rPr lang="bs-Latn-BA" i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)</a:t>
            </a:r>
            <a:r>
              <a:rPr lang="bs-Latn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		</a:t>
            </a:r>
            <a:r>
              <a:rPr lang="bs-Latn-BA">
                <a:solidFill>
                  <a:srgbClr val="000099"/>
                </a:solidFill>
                <a:ea typeface="MS Gothic" charset="-128"/>
              </a:rPr>
              <a:t>	</a:t>
            </a:r>
            <a:r>
              <a:rPr lang="bs-Latn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- Member </a:t>
            </a:r>
            <a:r>
              <a:rPr lang="en-US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since</a:t>
            </a:r>
            <a:r>
              <a:rPr lang="bs-Latn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2009</a:t>
            </a:r>
          </a:p>
          <a:p>
            <a:pPr>
              <a:lnSpc>
                <a:spcPct val="70000"/>
              </a:lnSpc>
              <a:spcBef>
                <a:spcPts val="450"/>
              </a:spcBef>
            </a:pPr>
            <a:endParaRPr lang="bs-Latn-BA" b="1">
              <a:solidFill>
                <a:srgbClr val="000099"/>
              </a:solidFill>
              <a:latin typeface="Calibri" pitchFamily="34" charset="0"/>
              <a:ea typeface="MS Gothic" charset="-128"/>
            </a:endParaRPr>
          </a:p>
          <a:p>
            <a:pPr>
              <a:lnSpc>
                <a:spcPct val="70000"/>
              </a:lnSpc>
              <a:spcBef>
                <a:spcPts val="450"/>
              </a:spcBef>
            </a:pPr>
            <a:r>
              <a:rPr lang="bs-Latn-BA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WELMEC</a:t>
            </a:r>
            <a:r>
              <a:rPr lang="bs-Latn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</a:t>
            </a:r>
            <a:r>
              <a:rPr lang="bs-Latn-BA" i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(</a:t>
            </a:r>
            <a:r>
              <a:rPr lang="en-US" i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European cooperation in legal metrology</a:t>
            </a:r>
            <a:r>
              <a:rPr lang="bs-Latn-BA" i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)</a:t>
            </a:r>
            <a:r>
              <a:rPr lang="bs-Latn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	</a:t>
            </a:r>
          </a:p>
          <a:p>
            <a:pPr>
              <a:lnSpc>
                <a:spcPct val="70000"/>
              </a:lnSpc>
              <a:spcBef>
                <a:spcPts val="450"/>
              </a:spcBef>
            </a:pPr>
            <a:r>
              <a:rPr lang="bs-Latn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		- </a:t>
            </a:r>
            <a:r>
              <a:rPr lang="en-US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Associate member since 2009 </a:t>
            </a:r>
          </a:p>
          <a:p>
            <a:pPr>
              <a:lnSpc>
                <a:spcPct val="70000"/>
              </a:lnSpc>
              <a:spcBef>
                <a:spcPts val="450"/>
              </a:spcBef>
            </a:pPr>
            <a:endParaRPr lang="bs-Latn-BA">
              <a:solidFill>
                <a:srgbClr val="000099"/>
              </a:solidFill>
              <a:latin typeface="Calibri" pitchFamily="34" charset="0"/>
              <a:ea typeface="MS Gothic" charset="-128"/>
            </a:endParaRPr>
          </a:p>
          <a:p>
            <a:pPr>
              <a:lnSpc>
                <a:spcPct val="70000"/>
              </a:lnSpc>
              <a:spcBef>
                <a:spcPts val="450"/>
              </a:spcBef>
            </a:pPr>
            <a:r>
              <a:rPr lang="en-US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IAAO </a:t>
            </a:r>
            <a:r>
              <a:rPr lang="en-US" i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(International Association Assay Office)</a:t>
            </a:r>
            <a:r>
              <a:rPr lang="bs-Latn-BA" i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</a:t>
            </a:r>
          </a:p>
          <a:p>
            <a:pPr>
              <a:lnSpc>
                <a:spcPct val="70000"/>
              </a:lnSpc>
              <a:spcBef>
                <a:spcPts val="450"/>
              </a:spcBef>
            </a:pPr>
            <a:r>
              <a:rPr lang="bs-Latn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		- Observer since 2010</a:t>
            </a:r>
          </a:p>
          <a:p>
            <a:pPr>
              <a:lnSpc>
                <a:spcPct val="70000"/>
              </a:lnSpc>
              <a:spcBef>
                <a:spcPts val="450"/>
              </a:spcBef>
            </a:pPr>
            <a:endParaRPr lang="bs-Latn-BA">
              <a:solidFill>
                <a:srgbClr val="000099"/>
              </a:solidFill>
              <a:latin typeface="Calibri" pitchFamily="34" charset="0"/>
              <a:ea typeface="MS Gothic" charset="-128"/>
            </a:endParaRPr>
          </a:p>
          <a:p>
            <a:pPr>
              <a:lnSpc>
                <a:spcPct val="70000"/>
              </a:lnSpc>
              <a:spcBef>
                <a:spcPts val="450"/>
              </a:spcBef>
            </a:pPr>
            <a:r>
              <a:rPr lang="bs-Latn-BA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BIPM / CGPM</a:t>
            </a:r>
            <a:r>
              <a:rPr lang="bs-Latn-BA" b="1">
                <a:solidFill>
                  <a:srgbClr val="000099"/>
                </a:solidFill>
                <a:ea typeface="MS Gothic" charset="-128"/>
              </a:rPr>
              <a:t> </a:t>
            </a:r>
            <a:r>
              <a:rPr lang="bs-Latn-BA" i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(</a:t>
            </a:r>
            <a:r>
              <a:rPr lang="en-US" i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International Bureau of Weights and Measures</a:t>
            </a:r>
            <a:r>
              <a:rPr lang="hr-BA" i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/ </a:t>
            </a:r>
            <a:r>
              <a:rPr lang="en-US" i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General Conference for Measures and Weights</a:t>
            </a:r>
            <a:r>
              <a:rPr lang="hr-BA" i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)</a:t>
            </a:r>
          </a:p>
          <a:p>
            <a:pPr>
              <a:lnSpc>
                <a:spcPct val="70000"/>
              </a:lnSpc>
              <a:spcBef>
                <a:spcPts val="450"/>
              </a:spcBef>
            </a:pPr>
            <a:r>
              <a:rPr lang="bs-Latn-BA">
                <a:solidFill>
                  <a:srgbClr val="000099"/>
                </a:solidFill>
                <a:ea typeface="MS Gothic" charset="-128"/>
              </a:rPr>
              <a:t>		</a:t>
            </a:r>
            <a:r>
              <a:rPr lang="bs-Latn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- Associate Member </a:t>
            </a:r>
            <a:r>
              <a:rPr lang="en-US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since</a:t>
            </a:r>
            <a:r>
              <a:rPr lang="bs-Latn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2011</a:t>
            </a:r>
          </a:p>
          <a:p>
            <a:pPr>
              <a:lnSpc>
                <a:spcPct val="70000"/>
              </a:lnSpc>
              <a:spcBef>
                <a:spcPts val="400"/>
              </a:spcBef>
            </a:pPr>
            <a:endParaRPr lang="bs-Latn-BA" sz="1600" i="1">
              <a:solidFill>
                <a:srgbClr val="000099"/>
              </a:solidFill>
              <a:ea typeface="MS Gothic" charset="-128"/>
            </a:endParaRPr>
          </a:p>
          <a:p>
            <a:pPr>
              <a:lnSpc>
                <a:spcPct val="70000"/>
              </a:lnSpc>
              <a:spcBef>
                <a:spcPts val="450"/>
              </a:spcBef>
            </a:pPr>
            <a:r>
              <a:rPr lang="bs-Latn-BA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EMRP</a:t>
            </a:r>
            <a:r>
              <a:rPr lang="bs-Latn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</a:t>
            </a:r>
            <a:r>
              <a:rPr lang="bs-Latn-BA" i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(</a:t>
            </a:r>
            <a:r>
              <a:rPr lang="en-US" i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European </a:t>
            </a:r>
            <a:r>
              <a:rPr lang="bs-Latn-BA" i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Metrology Research Programme)</a:t>
            </a:r>
          </a:p>
          <a:p>
            <a:pPr>
              <a:lnSpc>
                <a:spcPct val="70000"/>
              </a:lnSpc>
              <a:spcBef>
                <a:spcPts val="450"/>
              </a:spcBef>
            </a:pPr>
            <a:r>
              <a:rPr lang="bs-Latn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	</a:t>
            </a:r>
            <a:r>
              <a:rPr lang="bs-Latn-BA">
                <a:solidFill>
                  <a:srgbClr val="000099"/>
                </a:solidFill>
                <a:ea typeface="MS Gothic" charset="-128"/>
              </a:rPr>
              <a:t>	</a:t>
            </a:r>
            <a:r>
              <a:rPr lang="bs-Latn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- Member </a:t>
            </a:r>
            <a:r>
              <a:rPr lang="en-US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since</a:t>
            </a:r>
            <a:r>
              <a:rPr lang="bs-Latn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2013</a:t>
            </a:r>
          </a:p>
          <a:p>
            <a:pPr>
              <a:lnSpc>
                <a:spcPct val="70000"/>
              </a:lnSpc>
              <a:spcBef>
                <a:spcPts val="400"/>
              </a:spcBef>
            </a:pPr>
            <a:endParaRPr lang="hr-BA" sz="1600" i="1">
              <a:solidFill>
                <a:srgbClr val="000099"/>
              </a:solidFill>
              <a:ea typeface="MS Gothic" charset="-128"/>
            </a:endParaRPr>
          </a:p>
          <a:p>
            <a:pPr>
              <a:lnSpc>
                <a:spcPct val="70000"/>
              </a:lnSpc>
              <a:spcBef>
                <a:spcPts val="400"/>
              </a:spcBef>
            </a:pPr>
            <a:endParaRPr lang="hr-BA" sz="1600" i="1">
              <a:solidFill>
                <a:srgbClr val="000099"/>
              </a:solidFill>
              <a:ea typeface="MS Gothic" charset="-128"/>
            </a:endParaRPr>
          </a:p>
        </p:txBody>
      </p: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0" y="654050"/>
            <a:ext cx="9906000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bs-Latn-BA" sz="2900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CURRENT M</a:t>
            </a:r>
            <a:r>
              <a:rPr lang="en-US" sz="2900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EMBERSHIP</a:t>
            </a:r>
            <a:r>
              <a:rPr lang="bs-Latn-BA" sz="2900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IN </a:t>
            </a:r>
            <a:br>
              <a:rPr lang="bs-Latn-BA" sz="2900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</a:br>
            <a:r>
              <a:rPr lang="bs-Latn-BA" sz="2900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INTERNATIONAL ORGANIZATIONS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/>
          <p:cNvSpPr>
            <a:spLocks noGrp="1"/>
          </p:cNvSpPr>
          <p:nvPr>
            <p:ph idx="4294967295"/>
          </p:nvPr>
        </p:nvSpPr>
        <p:spPr>
          <a:xfrm>
            <a:off x="749420" y="2836863"/>
            <a:ext cx="3664537" cy="3092450"/>
          </a:xfrm>
        </p:spPr>
        <p:txBody>
          <a:bodyPr/>
          <a:lstStyle/>
          <a:p>
            <a:pPr eaLnBrk="1" hangingPunct="1">
              <a:lnSpc>
                <a:spcPct val="85000"/>
              </a:lnSpc>
            </a:pPr>
            <a:r>
              <a:rPr lang="en-US" sz="2000" smtClean="0">
                <a:solidFill>
                  <a:srgbClr val="000099"/>
                </a:solidFill>
              </a:rPr>
              <a:t>Aside from fundamental preconditions for development (legal framework, budget planning</a:t>
            </a:r>
            <a:r>
              <a:rPr lang="bs-Latn-BA" sz="2000" smtClean="0">
                <a:solidFill>
                  <a:srgbClr val="000099"/>
                </a:solidFill>
              </a:rPr>
              <a:t>,</a:t>
            </a:r>
            <a:r>
              <a:rPr lang="en-US" sz="2000" smtClean="0">
                <a:solidFill>
                  <a:srgbClr val="000099"/>
                </a:solidFill>
              </a:rPr>
              <a:t> facilities, international and bilateral cooperation),</a:t>
            </a:r>
            <a:r>
              <a:rPr lang="bs-Latn-BA" sz="2000" smtClean="0">
                <a:solidFill>
                  <a:srgbClr val="000099"/>
                </a:solidFill>
              </a:rPr>
              <a:t> </a:t>
            </a:r>
            <a:r>
              <a:rPr lang="en-US" sz="2000" smtClean="0">
                <a:solidFill>
                  <a:srgbClr val="000099"/>
                </a:solidFill>
              </a:rPr>
              <a:t>further development will be specifically based on </a:t>
            </a:r>
            <a:r>
              <a:rPr lang="bs-Latn-BA" sz="2000" smtClean="0">
                <a:solidFill>
                  <a:srgbClr val="000099"/>
                </a:solidFill>
              </a:rPr>
              <a:t>gaining</a:t>
            </a:r>
            <a:r>
              <a:rPr lang="en-US" sz="2000" smtClean="0">
                <a:solidFill>
                  <a:srgbClr val="000099"/>
                </a:solidFill>
              </a:rPr>
              <a:t> expertise</a:t>
            </a:r>
            <a:r>
              <a:rPr lang="bs-Latn-BA" sz="2000" smtClean="0">
                <a:solidFill>
                  <a:srgbClr val="000099"/>
                </a:solidFill>
              </a:rPr>
              <a:t> through</a:t>
            </a:r>
            <a:r>
              <a:rPr lang="en-US" sz="2000" smtClean="0">
                <a:solidFill>
                  <a:srgbClr val="000099"/>
                </a:solidFill>
              </a:rPr>
              <a:t> know-how transfer with our partners.</a:t>
            </a:r>
          </a:p>
        </p:txBody>
      </p:sp>
      <p:sp>
        <p:nvSpPr>
          <p:cNvPr id="8195" name="Content Placeholder 4"/>
          <p:cNvSpPr>
            <a:spLocks/>
          </p:cNvSpPr>
          <p:nvPr/>
        </p:nvSpPr>
        <p:spPr bwMode="auto">
          <a:xfrm>
            <a:off x="749420" y="1697039"/>
            <a:ext cx="8910478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85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bs-Latn-BA" sz="2000" dirty="0">
                <a:solidFill>
                  <a:srgbClr val="000099"/>
                </a:solidFill>
                <a:latin typeface="+mn-lt"/>
                <a:cs typeface="+mn-cs"/>
              </a:rPr>
              <a:t>Our</a:t>
            </a:r>
            <a:r>
              <a:rPr lang="en-US" sz="2000" dirty="0">
                <a:solidFill>
                  <a:srgbClr val="000099"/>
                </a:solidFill>
                <a:latin typeface="+mn-lt"/>
                <a:cs typeface="+mn-cs"/>
              </a:rPr>
              <a:t> membership</a:t>
            </a:r>
            <a:r>
              <a:rPr lang="bs-Latn-BA" sz="2000" dirty="0">
                <a:solidFill>
                  <a:srgbClr val="000099"/>
                </a:solidFill>
                <a:latin typeface="+mn-lt"/>
                <a:cs typeface="+mn-cs"/>
              </a:rPr>
              <a:t> in EMRP</a:t>
            </a:r>
            <a:r>
              <a:rPr lang="en-US" sz="2000" dirty="0">
                <a:solidFill>
                  <a:srgbClr val="000099"/>
                </a:solidFill>
                <a:latin typeface="+mn-lt"/>
                <a:cs typeface="+mn-cs"/>
              </a:rPr>
              <a:t> is a milestone for </a:t>
            </a:r>
            <a:r>
              <a:rPr lang="en-US" sz="2000" dirty="0" err="1">
                <a:solidFill>
                  <a:srgbClr val="000099"/>
                </a:solidFill>
                <a:latin typeface="+mn-lt"/>
                <a:cs typeface="+mn-cs"/>
              </a:rPr>
              <a:t>IMBiH</a:t>
            </a:r>
            <a:r>
              <a:rPr lang="hr-BA" sz="2000" dirty="0">
                <a:solidFill>
                  <a:srgbClr val="000099"/>
                </a:solidFill>
                <a:latin typeface="+mn-lt"/>
                <a:cs typeface="+mn-cs"/>
              </a:rPr>
              <a:t>. I</a:t>
            </a:r>
            <a:r>
              <a:rPr lang="en-US" sz="2000" dirty="0">
                <a:solidFill>
                  <a:srgbClr val="000099"/>
                </a:solidFill>
                <a:latin typeface="+mn-lt"/>
                <a:cs typeface="+mn-cs"/>
              </a:rPr>
              <a:t>t allows </a:t>
            </a:r>
            <a:r>
              <a:rPr lang="hr-BA" sz="2000" dirty="0">
                <a:solidFill>
                  <a:srgbClr val="000099"/>
                </a:solidFill>
                <a:latin typeface="+mn-lt"/>
                <a:cs typeface="+mn-cs"/>
              </a:rPr>
              <a:t>us</a:t>
            </a:r>
            <a:r>
              <a:rPr lang="en-US" sz="2000" dirty="0">
                <a:solidFill>
                  <a:srgbClr val="000099"/>
                </a:solidFill>
                <a:latin typeface="+mn-lt"/>
                <a:cs typeface="+mn-cs"/>
              </a:rPr>
              <a:t> active participation in the latest </a:t>
            </a:r>
            <a:r>
              <a:rPr lang="bs-Latn-BA" sz="2000" i="1" dirty="0">
                <a:solidFill>
                  <a:srgbClr val="000099"/>
                </a:solidFill>
                <a:latin typeface="+mn-lt"/>
                <a:cs typeface="+mn-cs"/>
              </a:rPr>
              <a:t>state-of-the-art</a:t>
            </a:r>
            <a:r>
              <a:rPr lang="bs-Latn-BA" sz="2000" dirty="0">
                <a:solidFill>
                  <a:srgbClr val="000099"/>
                </a:solidFill>
                <a:latin typeface="+mn-lt"/>
                <a:cs typeface="+mn-cs"/>
              </a:rPr>
              <a:t> </a:t>
            </a:r>
            <a:r>
              <a:rPr lang="en-US" sz="2000" dirty="0">
                <a:solidFill>
                  <a:srgbClr val="000099"/>
                </a:solidFill>
                <a:latin typeface="+mn-lt"/>
                <a:cs typeface="+mn-cs"/>
              </a:rPr>
              <a:t>research projects</a:t>
            </a:r>
            <a:r>
              <a:rPr lang="hr-BA" sz="2000" dirty="0">
                <a:solidFill>
                  <a:srgbClr val="000099"/>
                </a:solidFill>
                <a:latin typeface="+mn-lt"/>
                <a:cs typeface="+mn-cs"/>
              </a:rPr>
              <a:t>.</a:t>
            </a:r>
            <a:endParaRPr lang="bs-Latn-BA" sz="2000" dirty="0">
              <a:solidFill>
                <a:srgbClr val="000099"/>
              </a:solidFill>
              <a:latin typeface="+mn-lt"/>
              <a:cs typeface="+mn-cs"/>
            </a:endParaRPr>
          </a:p>
        </p:txBody>
      </p:sp>
      <p:sp>
        <p:nvSpPr>
          <p:cNvPr id="13316" name="Rectangle 2"/>
          <p:cNvSpPr>
            <a:spLocks noChangeArrowheads="1"/>
          </p:cNvSpPr>
          <p:nvPr/>
        </p:nvSpPr>
        <p:spPr bwMode="auto">
          <a:xfrm>
            <a:off x="749420" y="808038"/>
            <a:ext cx="8850144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hr-HR" sz="2800" b="1">
                <a:solidFill>
                  <a:srgbClr val="000099"/>
                </a:solidFill>
              </a:rPr>
              <a:t>Bosnia and Herzegovina, 23rd EMRP member</a:t>
            </a:r>
            <a:endParaRPr lang="en-US" sz="2800">
              <a:solidFill>
                <a:srgbClr val="000099"/>
              </a:solidFill>
            </a:endParaRPr>
          </a:p>
        </p:txBody>
      </p:sp>
      <p:grpSp>
        <p:nvGrpSpPr>
          <p:cNvPr id="61450" name="Group 10"/>
          <p:cNvGrpSpPr>
            <a:grpSpLocks/>
          </p:cNvGrpSpPr>
          <p:nvPr/>
        </p:nvGrpSpPr>
        <p:grpSpPr bwMode="auto">
          <a:xfrm>
            <a:off x="4412371" y="2809875"/>
            <a:ext cx="5164965" cy="3773488"/>
            <a:chOff x="2779" y="1770"/>
            <a:chExt cx="3253" cy="2377"/>
          </a:xfrm>
        </p:grpSpPr>
        <p:graphicFrame>
          <p:nvGraphicFramePr>
            <p:cNvPr id="13318" name="Object 4"/>
            <p:cNvGraphicFramePr>
              <a:graphicFrameLocks noChangeAspect="1"/>
            </p:cNvGraphicFramePr>
            <p:nvPr/>
          </p:nvGraphicFramePr>
          <p:xfrm>
            <a:off x="2779" y="1770"/>
            <a:ext cx="3253" cy="23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699" name="PHOTO-PAINT" r:id="rId3" imgW="11519787" imgH="9116952" progId="CorelPHOTOPAINT.Image.15">
                    <p:embed/>
                  </p:oleObj>
                </mc:Choice>
                <mc:Fallback>
                  <p:oleObj name="PHOTO-PAINT" r:id="rId3" imgW="11519787" imgH="9116952" progId="CorelPHOTOPAINT.Image.15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79" y="1770"/>
                          <a:ext cx="3253" cy="237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3319" name="Picture 9" descr="emrp-eu-2011march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2" y="1790"/>
              <a:ext cx="2282" cy="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3547912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570" y="620688"/>
            <a:ext cx="4315177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2356304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061191" y="2270126"/>
            <a:ext cx="4074178" cy="3186113"/>
            <a:chOff x="1900" y="1666"/>
            <a:chExt cx="2566" cy="2002"/>
          </a:xfrm>
        </p:grpSpPr>
        <p:pic>
          <p:nvPicPr>
            <p:cNvPr id="14339" name="Picture 5" descr="MET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1" y="1666"/>
              <a:ext cx="2551" cy="1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0" name="Rectangle 9"/>
            <p:cNvSpPr>
              <a:spLocks noChangeArrowheads="1"/>
            </p:cNvSpPr>
            <p:nvPr/>
          </p:nvSpPr>
          <p:spPr bwMode="auto">
            <a:xfrm>
              <a:off x="1900" y="1667"/>
              <a:ext cx="2566" cy="2001"/>
            </a:xfrm>
            <a:prstGeom prst="rect">
              <a:avLst/>
            </a:prstGeom>
            <a:solidFill>
              <a:srgbClr val="000066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sr-Latn-RS"/>
            </a:p>
          </p:txBody>
        </p:sp>
        <p:sp>
          <p:nvSpPr>
            <p:cNvPr id="14341" name="Text Box 4"/>
            <p:cNvSpPr txBox="1">
              <a:spLocks noChangeArrowheads="1"/>
            </p:cNvSpPr>
            <p:nvPr/>
          </p:nvSpPr>
          <p:spPr bwMode="auto">
            <a:xfrm>
              <a:off x="2612" y="1706"/>
              <a:ext cx="117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hr-BA" sz="1400">
                  <a:solidFill>
                    <a:schemeClr val="bg1"/>
                  </a:solidFill>
                </a:rPr>
                <a:t>More about IMBIH at:</a:t>
              </a:r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14342" name="Text Box 4"/>
            <p:cNvSpPr txBox="1">
              <a:spLocks noChangeArrowheads="1"/>
            </p:cNvSpPr>
            <p:nvPr/>
          </p:nvSpPr>
          <p:spPr bwMode="auto">
            <a:xfrm>
              <a:off x="2397" y="1801"/>
              <a:ext cx="162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bs-Latn-BA" sz="2400" b="1">
                  <a:solidFill>
                    <a:schemeClr val="bg1"/>
                  </a:solidFill>
                </a:rPr>
                <a:t>www.met.gov.ba</a:t>
              </a:r>
              <a:endParaRPr lang="en-US" sz="2400" b="1">
                <a:solidFill>
                  <a:schemeClr val="bg1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0988458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 Box 1"/>
          <p:cNvSpPr txBox="1">
            <a:spLocks noChangeArrowheads="1"/>
          </p:cNvSpPr>
          <p:nvPr/>
        </p:nvSpPr>
        <p:spPr bwMode="auto">
          <a:xfrm>
            <a:off x="757238" y="1670050"/>
            <a:ext cx="8199437" cy="494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lnSpc>
                <a:spcPct val="80000"/>
              </a:lnSpc>
              <a:spcBef>
                <a:spcPts val="55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bs-Latn-BA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</a:t>
            </a:r>
            <a:r>
              <a:rPr lang="en-GB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Institution for Metrology, Standards and Patents of Bosnia and </a:t>
            </a:r>
            <a:r>
              <a:rPr lang="bs-Latn-BA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</a:t>
            </a:r>
          </a:p>
          <a:p>
            <a:pPr algn="just">
              <a:lnSpc>
                <a:spcPct val="80000"/>
              </a:lnSpc>
              <a:spcBef>
                <a:spcPts val="550"/>
              </a:spcBef>
              <a:buClrTx/>
              <a:buSzTx/>
              <a:buFontTx/>
              <a:buNone/>
            </a:pPr>
            <a:r>
              <a:rPr lang="bs-Latn-BA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 H</a:t>
            </a:r>
            <a:r>
              <a:rPr lang="en-GB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erzegovina from 1992.-2000.</a:t>
            </a:r>
          </a:p>
          <a:p>
            <a:pPr algn="just">
              <a:lnSpc>
                <a:spcPct val="80000"/>
              </a:lnSpc>
              <a:spcBef>
                <a:spcPts val="550"/>
              </a:spcBef>
              <a:buClrTx/>
              <a:buSzTx/>
              <a:buFontTx/>
              <a:buNone/>
            </a:pPr>
            <a:endParaRPr lang="en-GB" sz="2200">
              <a:solidFill>
                <a:srgbClr val="000099"/>
              </a:solidFill>
              <a:latin typeface="Calibri" pitchFamily="34" charset="0"/>
              <a:ea typeface="MS Gothic" charset="-128"/>
            </a:endParaRPr>
          </a:p>
          <a:p>
            <a:pPr algn="just">
              <a:lnSpc>
                <a:spcPct val="80000"/>
              </a:lnSpc>
              <a:spcBef>
                <a:spcPts val="55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bs-Latn-BA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</a:t>
            </a:r>
            <a:r>
              <a:rPr lang="en-GB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National Institute of Standards, Metrology and Intellectual Property </a:t>
            </a:r>
          </a:p>
          <a:p>
            <a:pPr algn="just">
              <a:lnSpc>
                <a:spcPct val="80000"/>
              </a:lnSpc>
              <a:spcBef>
                <a:spcPts val="550"/>
              </a:spcBef>
              <a:buClrTx/>
              <a:buSzTx/>
              <a:buFontTx/>
              <a:buNone/>
            </a:pPr>
            <a:r>
              <a:rPr lang="bs-Latn-BA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  </a:t>
            </a:r>
            <a:r>
              <a:rPr lang="en-GB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of Bosnia and </a:t>
            </a:r>
            <a:r>
              <a:rPr lang="bs-Latn-BA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H</a:t>
            </a:r>
            <a:r>
              <a:rPr lang="en-GB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erzegovina has been established in 2000, as a </a:t>
            </a:r>
          </a:p>
          <a:p>
            <a:pPr algn="just">
              <a:lnSpc>
                <a:spcPct val="80000"/>
              </a:lnSpc>
              <a:spcBef>
                <a:spcPts val="550"/>
              </a:spcBef>
              <a:buClrTx/>
              <a:buSzTx/>
              <a:buFontTx/>
              <a:buNone/>
            </a:pPr>
            <a:r>
              <a:rPr lang="bs-Latn-BA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  </a:t>
            </a:r>
            <a:r>
              <a:rPr lang="en-GB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governmental institution. </a:t>
            </a:r>
          </a:p>
          <a:p>
            <a:pPr algn="just">
              <a:lnSpc>
                <a:spcPct val="80000"/>
              </a:lnSpc>
              <a:spcBef>
                <a:spcPts val="550"/>
              </a:spcBef>
              <a:buClr>
                <a:srgbClr val="000099"/>
              </a:buClr>
              <a:buFont typeface="Arial" charset="0"/>
              <a:buNone/>
            </a:pPr>
            <a:endParaRPr lang="en-GB" sz="2200">
              <a:solidFill>
                <a:srgbClr val="000099"/>
              </a:solidFill>
              <a:latin typeface="Calibri" pitchFamily="34" charset="0"/>
              <a:ea typeface="MS Gothic" charset="-128"/>
            </a:endParaRPr>
          </a:p>
          <a:p>
            <a:pPr algn="just">
              <a:lnSpc>
                <a:spcPct val="80000"/>
              </a:lnSpc>
              <a:spcBef>
                <a:spcPts val="55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bs-Latn-BA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</a:t>
            </a:r>
            <a:r>
              <a:rPr lang="en-GB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The </a:t>
            </a:r>
            <a:r>
              <a:rPr lang="en-GB" sz="2200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Institute of Metrology of B&amp;H</a:t>
            </a:r>
            <a:r>
              <a:rPr lang="en-GB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has been established by </a:t>
            </a:r>
          </a:p>
          <a:p>
            <a:pPr algn="just">
              <a:lnSpc>
                <a:spcPct val="80000"/>
              </a:lnSpc>
              <a:spcBef>
                <a:spcPts val="550"/>
              </a:spcBef>
              <a:buClrTx/>
              <a:buSzTx/>
              <a:buFontTx/>
              <a:buNone/>
            </a:pPr>
            <a:r>
              <a:rPr lang="bs-Latn-BA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 </a:t>
            </a:r>
            <a:r>
              <a:rPr lang="en-GB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restructuring the abovementioned Institute, as anticipated by Law </a:t>
            </a:r>
          </a:p>
          <a:p>
            <a:pPr algn="just">
              <a:lnSpc>
                <a:spcPct val="80000"/>
              </a:lnSpc>
              <a:spcBef>
                <a:spcPts val="550"/>
              </a:spcBef>
              <a:buClrTx/>
              <a:buSzTx/>
              <a:buFontTx/>
              <a:buNone/>
            </a:pPr>
            <a:r>
              <a:rPr lang="bs-Latn-BA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 o</a:t>
            </a:r>
            <a:r>
              <a:rPr lang="en-GB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n </a:t>
            </a:r>
            <a:r>
              <a:rPr lang="bs-Latn-BA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E</a:t>
            </a:r>
            <a:r>
              <a:rPr lang="en-GB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stablishing the Institute of Metrology of B&amp;H, issued in</a:t>
            </a:r>
            <a:r>
              <a:rPr lang="bs-Latn-BA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</a:t>
            </a:r>
          </a:p>
          <a:p>
            <a:pPr algn="just">
              <a:lnSpc>
                <a:spcPct val="80000"/>
              </a:lnSpc>
              <a:spcBef>
                <a:spcPts val="550"/>
              </a:spcBef>
              <a:buClrTx/>
              <a:buSzTx/>
              <a:buFontTx/>
              <a:buNone/>
            </a:pPr>
            <a:r>
              <a:rPr lang="bs-Latn-BA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 </a:t>
            </a:r>
            <a:r>
              <a:rPr lang="en-GB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September 2004. Final split between Institute of Metrology of B&amp;H, </a:t>
            </a:r>
            <a:r>
              <a:rPr lang="bs-Latn-BA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</a:t>
            </a:r>
          </a:p>
          <a:p>
            <a:pPr algn="just">
              <a:lnSpc>
                <a:spcPct val="80000"/>
              </a:lnSpc>
              <a:spcBef>
                <a:spcPts val="550"/>
              </a:spcBef>
              <a:buClrTx/>
              <a:buSzTx/>
              <a:buFontTx/>
              <a:buNone/>
            </a:pPr>
            <a:r>
              <a:rPr lang="bs-Latn-BA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 </a:t>
            </a:r>
            <a:r>
              <a:rPr lang="en-GB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Institute of</a:t>
            </a:r>
            <a:r>
              <a:rPr lang="bs-Latn-BA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</a:t>
            </a:r>
            <a:r>
              <a:rPr lang="en-GB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Standardization of B&amp;H and Institute for Intellectual </a:t>
            </a:r>
          </a:p>
          <a:p>
            <a:pPr algn="just">
              <a:lnSpc>
                <a:spcPct val="80000"/>
              </a:lnSpc>
              <a:spcBef>
                <a:spcPts val="550"/>
              </a:spcBef>
              <a:buClrTx/>
              <a:buSzTx/>
              <a:buFontTx/>
              <a:buNone/>
            </a:pPr>
            <a:r>
              <a:rPr lang="bs-Latn-BA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 </a:t>
            </a:r>
            <a:r>
              <a:rPr lang="en-GB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Property of B&amp;H</a:t>
            </a:r>
            <a:r>
              <a:rPr lang="bs-Latn-BA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</a:t>
            </a:r>
            <a:r>
              <a:rPr lang="en-GB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has been made on </a:t>
            </a:r>
            <a:r>
              <a:rPr lang="en-GB" sz="2200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January 1, 2007.</a:t>
            </a:r>
          </a:p>
          <a:p>
            <a:pPr>
              <a:lnSpc>
                <a:spcPct val="80000"/>
              </a:lnSpc>
              <a:spcBef>
                <a:spcPts val="400"/>
              </a:spcBef>
              <a:buClrTx/>
              <a:buSzTx/>
              <a:buFontTx/>
              <a:buNone/>
            </a:pPr>
            <a:endParaRPr lang="hr-BA" sz="1600" i="1">
              <a:solidFill>
                <a:srgbClr val="000099"/>
              </a:solidFill>
              <a:ea typeface="MS Gothic" charset="-128"/>
            </a:endParaRPr>
          </a:p>
          <a:p>
            <a:pPr>
              <a:lnSpc>
                <a:spcPct val="80000"/>
              </a:lnSpc>
              <a:spcBef>
                <a:spcPts val="400"/>
              </a:spcBef>
              <a:buClrTx/>
              <a:buSzTx/>
              <a:buFontTx/>
              <a:buNone/>
            </a:pPr>
            <a:endParaRPr lang="hr-BA" sz="1600" i="1">
              <a:solidFill>
                <a:srgbClr val="000099"/>
              </a:solidFill>
              <a:ea typeface="MS Gothic" charset="-128"/>
            </a:endParaRPr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0" y="849313"/>
            <a:ext cx="99060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bs-Latn-BA" sz="3200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HISTORY OF IMBIH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757238" y="1920875"/>
            <a:ext cx="8682037" cy="470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lnSpc>
                <a:spcPct val="80000"/>
              </a:lnSpc>
              <a:spcBef>
                <a:spcPts val="50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bs-Latn-BA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</a:t>
            </a:r>
            <a:r>
              <a:rPr lang="en-US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Institute of Metrology of Bosnia and Herzegovina</a:t>
            </a: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(IMBIH)</a:t>
            </a:r>
            <a:r>
              <a:rPr lang="en-US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– representing </a:t>
            </a: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</a:t>
            </a:r>
          </a:p>
          <a:p>
            <a:pPr algn="just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 </a:t>
            </a:r>
            <a:r>
              <a:rPr lang="en-US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National Metrology Institute in B&amp;H, directly responsible to the Council of </a:t>
            </a: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</a:t>
            </a:r>
          </a:p>
          <a:p>
            <a:pPr algn="just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 </a:t>
            </a:r>
            <a:r>
              <a:rPr lang="en-US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Ministers of Bosnia and Herzegovina</a:t>
            </a:r>
          </a:p>
          <a:p>
            <a:pPr algn="just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endParaRPr lang="bs-Latn-BA" sz="2000">
              <a:solidFill>
                <a:srgbClr val="000099"/>
              </a:solidFill>
              <a:latin typeface="Calibri" pitchFamily="34" charset="0"/>
              <a:ea typeface="MS Gothic" charset="-128"/>
            </a:endParaRPr>
          </a:p>
          <a:p>
            <a:pPr algn="just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r>
              <a:rPr lang="en-US" sz="2000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The current institutional structure of the metrology system of B&amp;H consists of:</a:t>
            </a:r>
          </a:p>
          <a:p>
            <a:pPr algn="just" eaLnBrk="0" hangingPunct="0">
              <a:buClr>
                <a:srgbClr val="000099"/>
              </a:buClr>
              <a:buFont typeface="Wingdings" pitchFamily="2" charset="2"/>
              <a:buChar char=""/>
            </a:pP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</a:t>
            </a:r>
            <a:r>
              <a:rPr lang="en-US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The Institute of Metrology of Bosnia and Herzegovina (IMBIH)</a:t>
            </a: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;</a:t>
            </a:r>
          </a:p>
          <a:p>
            <a:pPr algn="just" eaLnBrk="0" hangingPunct="0">
              <a:buClr>
                <a:srgbClr val="000099"/>
              </a:buClr>
              <a:buFont typeface="Wingdings" pitchFamily="2" charset="2"/>
              <a:buChar char=""/>
            </a:pP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</a:t>
            </a:r>
            <a:r>
              <a:rPr lang="en-US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Nominated metrological Laboratories and Bodies (verification </a:t>
            </a: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</a:t>
            </a:r>
          </a:p>
          <a:p>
            <a:pPr algn="just" eaLnBrk="0" hangingPunct="0">
              <a:buClrTx/>
              <a:buSzTx/>
              <a:buFontTx/>
              <a:buNone/>
            </a:pP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   </a:t>
            </a:r>
            <a:r>
              <a:rPr lang="en-US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laboratories)</a:t>
            </a: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;</a:t>
            </a:r>
          </a:p>
          <a:p>
            <a:pPr algn="just" eaLnBrk="0" hangingPunct="0">
              <a:buClr>
                <a:srgbClr val="000099"/>
              </a:buClr>
              <a:buFont typeface="Wingdings" pitchFamily="2" charset="2"/>
              <a:buChar char=""/>
            </a:pP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</a:t>
            </a:r>
            <a:r>
              <a:rPr lang="en-US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The Entity Bureaus of Metrology: Bureau of Metrology of Federation </a:t>
            </a: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of  </a:t>
            </a:r>
          </a:p>
          <a:p>
            <a:pPr algn="just" eaLnBrk="0" hangingPunct="0">
              <a:buClrTx/>
              <a:buSzTx/>
              <a:buFontTx/>
              <a:buNone/>
            </a:pP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   </a:t>
            </a:r>
            <a:r>
              <a:rPr lang="en-US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B&amp;H and Republic Bureau of Standardization and Metrology of Republic of </a:t>
            </a: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</a:t>
            </a:r>
          </a:p>
          <a:p>
            <a:pPr algn="just" eaLnBrk="0" hangingPunct="0">
              <a:buClrTx/>
              <a:buSzTx/>
              <a:buFontTx/>
              <a:buNone/>
            </a:pP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   </a:t>
            </a:r>
            <a:r>
              <a:rPr lang="en-US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Srpska;</a:t>
            </a:r>
          </a:p>
          <a:p>
            <a:pPr algn="just" eaLnBrk="0" hangingPunct="0">
              <a:buClr>
                <a:srgbClr val="000099"/>
              </a:buClr>
              <a:buFont typeface="Wingdings" pitchFamily="2" charset="2"/>
              <a:buChar char=""/>
            </a:pP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</a:t>
            </a:r>
            <a:r>
              <a:rPr lang="en-US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Conformity assessment bodies for measuring instruments</a:t>
            </a: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;</a:t>
            </a:r>
          </a:p>
          <a:p>
            <a:pPr algn="just" eaLnBrk="0" hangingPunct="0">
              <a:buClr>
                <a:srgbClr val="000099"/>
              </a:buClr>
              <a:buFont typeface="Wingdings" pitchFamily="2" charset="2"/>
              <a:buChar char=""/>
            </a:pP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</a:t>
            </a:r>
            <a:r>
              <a:rPr lang="en-US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Calibration laboratories</a:t>
            </a: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.</a:t>
            </a:r>
          </a:p>
          <a:p>
            <a:pPr algn="just" eaLnBrk="0" hangingPunct="0">
              <a:spcBef>
                <a:spcPts val="500"/>
              </a:spcBef>
              <a:buClrTx/>
              <a:buSzTx/>
              <a:buFontTx/>
              <a:buNone/>
            </a:pPr>
            <a:r>
              <a:rPr lang="en-US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Establishment of distributed metrology system is in its early phase</a:t>
            </a: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.</a:t>
            </a:r>
          </a:p>
          <a:p>
            <a:pPr algn="ctr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endParaRPr lang="en-US" sz="2000">
              <a:solidFill>
                <a:srgbClr val="000099"/>
              </a:solidFill>
              <a:latin typeface="Calibri" pitchFamily="34" charset="0"/>
              <a:ea typeface="MS Gothic" charset="-128"/>
            </a:endParaRPr>
          </a:p>
        </p:txBody>
      </p:sp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0" y="654050"/>
            <a:ext cx="9906000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bs-Latn-BA" sz="2900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METROLOGY INFRASTRUCTURE IN </a:t>
            </a:r>
            <a:br>
              <a:rPr lang="bs-Latn-BA" sz="2900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</a:br>
            <a:r>
              <a:rPr lang="bs-Latn-BA" sz="2900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BOSNIA AND HERZEGOVINA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1"/>
          <p:cNvSpPr txBox="1">
            <a:spLocks noChangeArrowheads="1"/>
          </p:cNvSpPr>
          <p:nvPr/>
        </p:nvSpPr>
        <p:spPr bwMode="auto">
          <a:xfrm>
            <a:off x="757238" y="1920875"/>
            <a:ext cx="8682037" cy="451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spcBef>
                <a:spcPts val="600"/>
              </a:spcBef>
            </a:pPr>
            <a:r>
              <a:rPr lang="en-GB" sz="2400" dirty="0" smtClean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It is responsible for the establishment of a comprehensive measuring system in Bosnia and Herzegovina with traceability to the International System of Units, SI. </a:t>
            </a:r>
          </a:p>
          <a:p>
            <a:pPr algn="just">
              <a:spcBef>
                <a:spcPts val="600"/>
              </a:spcBef>
            </a:pPr>
            <a:r>
              <a:rPr lang="en-GB" sz="2400" dirty="0" smtClean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IMBIH is established in accordance with:</a:t>
            </a:r>
          </a:p>
          <a:p>
            <a:pPr algn="just">
              <a:spcBef>
                <a:spcPts val="600"/>
              </a:spcBef>
              <a:buClr>
                <a:srgbClr val="000099"/>
              </a:buClr>
              <a:buFont typeface="Wingdings" pitchFamily="2" charset="2"/>
              <a:buChar char=""/>
            </a:pPr>
            <a:r>
              <a:rPr lang="en-GB" sz="2400" dirty="0" smtClean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Law on Metrology of B&amp;H (Official Gazette of B&amp;H, No. 19/2001)</a:t>
            </a:r>
          </a:p>
          <a:p>
            <a:pPr algn="just">
              <a:spcBef>
                <a:spcPts val="600"/>
              </a:spcBef>
              <a:buClr>
                <a:srgbClr val="000099"/>
              </a:buClr>
              <a:buFont typeface="Wingdings" pitchFamily="2" charset="2"/>
              <a:buChar char=""/>
            </a:pPr>
            <a:r>
              <a:rPr lang="en-GB" sz="2400" dirty="0" smtClean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Law on Measuring Units of B&amp;H (Official Gazette of B&amp;H, No. </a:t>
            </a:r>
          </a:p>
          <a:p>
            <a:pPr algn="just">
              <a:spcBef>
                <a:spcPts val="600"/>
              </a:spcBef>
              <a:buClrTx/>
              <a:buSzTx/>
              <a:buFontTx/>
              <a:buNone/>
            </a:pPr>
            <a:r>
              <a:rPr lang="en-GB" sz="2400" dirty="0" smtClean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  19/2001)</a:t>
            </a:r>
          </a:p>
          <a:p>
            <a:pPr algn="just">
              <a:spcBef>
                <a:spcPts val="600"/>
              </a:spcBef>
              <a:buClr>
                <a:srgbClr val="000099"/>
              </a:buClr>
              <a:buFont typeface="Wingdings" pitchFamily="2" charset="2"/>
              <a:buChar char=""/>
            </a:pPr>
            <a:r>
              <a:rPr lang="en-GB" sz="2400" dirty="0" smtClean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Law on the Establishment of the Institute of Metrology of B&amp;H   </a:t>
            </a:r>
          </a:p>
          <a:p>
            <a:pPr algn="just">
              <a:spcBef>
                <a:spcPts val="600"/>
              </a:spcBef>
              <a:buClrTx/>
              <a:buSzTx/>
              <a:buFontTx/>
              <a:buNone/>
            </a:pPr>
            <a:r>
              <a:rPr lang="en-GB" sz="2400" dirty="0" smtClean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  (Official Gazette of B&amp;H, No. 43/2004). </a:t>
            </a:r>
          </a:p>
          <a:p>
            <a:pPr algn="just">
              <a:spcBef>
                <a:spcPts val="500"/>
              </a:spcBef>
              <a:buClrTx/>
              <a:buSzTx/>
              <a:buFontTx/>
              <a:buNone/>
            </a:pPr>
            <a:endParaRPr lang="en-GB" sz="2000" dirty="0" smtClean="0">
              <a:solidFill>
                <a:srgbClr val="000099"/>
              </a:solidFill>
              <a:latin typeface="Calibri" pitchFamily="34" charset="0"/>
              <a:ea typeface="MS Gothic" charset="-128"/>
            </a:endParaRPr>
          </a:p>
          <a:p>
            <a:pPr algn="ctr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endParaRPr lang="en-GB" sz="2000" dirty="0">
              <a:solidFill>
                <a:srgbClr val="000099"/>
              </a:solidFill>
              <a:latin typeface="Calibri" pitchFamily="34" charset="0"/>
              <a:ea typeface="MS Gothic" charset="-128"/>
            </a:endParaRPr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0" y="849313"/>
            <a:ext cx="99060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bs-Latn-BA" sz="3200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THE ROLE OF IMBIH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1"/>
          <p:cNvSpPr txBox="1">
            <a:spLocks noChangeArrowheads="1"/>
          </p:cNvSpPr>
          <p:nvPr/>
        </p:nvSpPr>
        <p:spPr bwMode="auto">
          <a:xfrm>
            <a:off x="757238" y="1608138"/>
            <a:ext cx="8682037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spcBef>
                <a:spcPts val="50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bs-Latn-BA" sz="2000" dirty="0" err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Issuing</a:t>
            </a:r>
            <a:r>
              <a:rPr lang="bs-Latn-BA" sz="2000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</a:t>
            </a:r>
            <a:r>
              <a:rPr lang="bs-Latn-BA" sz="2000" dirty="0" err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laws</a:t>
            </a:r>
            <a:r>
              <a:rPr lang="bs-Latn-BA" sz="2000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in </a:t>
            </a:r>
            <a:r>
              <a:rPr lang="bs-Latn-BA" sz="2000" dirty="0" err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Metrology</a:t>
            </a:r>
            <a:r>
              <a:rPr lang="bs-Latn-BA" sz="2000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</a:t>
            </a:r>
            <a:r>
              <a:rPr lang="bs-Latn-BA" sz="2000" dirty="0" err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area</a:t>
            </a:r>
            <a:endParaRPr lang="bs-Latn-BA" sz="2000" dirty="0">
              <a:solidFill>
                <a:srgbClr val="000099"/>
              </a:solidFill>
              <a:latin typeface="Calibri" pitchFamily="34" charset="0"/>
              <a:ea typeface="MS Gothic" charset="-128"/>
            </a:endParaRPr>
          </a:p>
          <a:p>
            <a:pPr algn="just">
              <a:spcBef>
                <a:spcPts val="50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en-GB" sz="2000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Issuing of bylaws in accordance with Law on Metrology</a:t>
            </a:r>
          </a:p>
          <a:p>
            <a:pPr algn="just">
              <a:spcBef>
                <a:spcPts val="50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en-GB" sz="2000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Supervision over the implementation of Law on Metrology</a:t>
            </a:r>
          </a:p>
          <a:p>
            <a:pPr algn="just">
              <a:spcBef>
                <a:spcPts val="50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en-GB" sz="2000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Nomination of laboratories dealing with verification</a:t>
            </a:r>
          </a:p>
          <a:p>
            <a:pPr algn="just">
              <a:spcBef>
                <a:spcPts val="50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en-GB" sz="2000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Nomination of bodies for conformity assessment</a:t>
            </a:r>
            <a:r>
              <a:rPr lang="bs-Latn-BA" sz="2000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of MID and NAWI</a:t>
            </a:r>
          </a:p>
          <a:p>
            <a:pPr algn="just">
              <a:spcBef>
                <a:spcPts val="50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en-GB" sz="2000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Nomination of body for control of prepacking</a:t>
            </a:r>
          </a:p>
          <a:p>
            <a:pPr algn="just">
              <a:spcBef>
                <a:spcPts val="50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en-GB" sz="2000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Type approval</a:t>
            </a:r>
          </a:p>
          <a:p>
            <a:pPr algn="just">
              <a:spcBef>
                <a:spcPts val="500"/>
              </a:spcBef>
              <a:buClrTx/>
              <a:buSzTx/>
              <a:buFontTx/>
              <a:buNone/>
            </a:pPr>
            <a:r>
              <a:rPr lang="en-GB" sz="2000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IMBIH is associate member of WELMEC and OIML, and has contact persons in various WELMEC working groups. </a:t>
            </a:r>
            <a:r>
              <a:rPr lang="bs-Latn-BA" sz="2000" dirty="0" err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Director</a:t>
            </a:r>
            <a:r>
              <a:rPr lang="bs-Latn-BA" sz="2000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of IMBIH is </a:t>
            </a:r>
            <a:r>
              <a:rPr lang="bs-Latn-BA" sz="2000" dirty="0" err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member</a:t>
            </a:r>
            <a:r>
              <a:rPr lang="bs-Latn-BA" sz="2000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of WELMEC </a:t>
            </a:r>
            <a:r>
              <a:rPr lang="bs-Latn-BA" sz="2000" dirty="0" err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chair</a:t>
            </a:r>
            <a:r>
              <a:rPr lang="bs-Latn-BA" sz="2000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</a:t>
            </a:r>
            <a:r>
              <a:rPr lang="bs-Latn-BA" sz="2000" dirty="0" err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group</a:t>
            </a:r>
            <a:r>
              <a:rPr lang="bs-Latn-BA" sz="2000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. </a:t>
            </a:r>
            <a:r>
              <a:rPr lang="en-GB" sz="2000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In 2013 IMBIH applied for associate membership in COOMET</a:t>
            </a:r>
            <a:r>
              <a:rPr lang="bs-Latn-BA" sz="2000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.</a:t>
            </a:r>
          </a:p>
          <a:p>
            <a:pPr algn="just">
              <a:spcBef>
                <a:spcPts val="500"/>
              </a:spcBef>
              <a:buClrTx/>
              <a:buSzTx/>
              <a:buFontTx/>
              <a:buNone/>
            </a:pPr>
            <a:r>
              <a:rPr lang="en-GB" sz="2000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In the last year the Institute of Metrology of Bosnia and Herzegovina has issued </a:t>
            </a:r>
            <a:r>
              <a:rPr lang="bs-Latn-BA" sz="2000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8</a:t>
            </a:r>
            <a:r>
              <a:rPr lang="en-GB" sz="2000" dirty="0" smtClean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</a:t>
            </a:r>
            <a:r>
              <a:rPr lang="en-GB" sz="2000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bylaws, while more than ten other are already prepared and will be issued in this year.</a:t>
            </a:r>
          </a:p>
          <a:p>
            <a:pPr algn="just">
              <a:spcBef>
                <a:spcPts val="500"/>
              </a:spcBef>
              <a:buClrTx/>
              <a:buSzTx/>
              <a:buFontTx/>
              <a:buNone/>
            </a:pPr>
            <a:endParaRPr lang="en-US" sz="2000" dirty="0">
              <a:solidFill>
                <a:srgbClr val="000099"/>
              </a:solidFill>
              <a:latin typeface="Calibri" pitchFamily="34" charset="0"/>
              <a:ea typeface="MS Gothic" charset="-128"/>
            </a:endParaRPr>
          </a:p>
          <a:p>
            <a:pPr algn="ctr">
              <a:lnSpc>
                <a:spcPct val="80000"/>
              </a:lnSpc>
              <a:spcBef>
                <a:spcPts val="500"/>
              </a:spcBef>
              <a:buClrTx/>
              <a:buSzTx/>
              <a:buFontTx/>
              <a:buNone/>
            </a:pPr>
            <a:endParaRPr lang="en-US" sz="2000" dirty="0">
              <a:solidFill>
                <a:srgbClr val="000099"/>
              </a:solidFill>
              <a:latin typeface="Calibri" pitchFamily="34" charset="0"/>
              <a:ea typeface="MS Gothic" charset="-128"/>
            </a:endParaRPr>
          </a:p>
        </p:txBody>
      </p:sp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0" y="849313"/>
            <a:ext cx="99060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bs-Latn-BA" sz="3200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IMBIH ROLE IN LEGAL METROLOGY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757238" y="1608138"/>
            <a:ext cx="8682037" cy="452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lnSpc>
                <a:spcPct val="90000"/>
              </a:lnSpc>
              <a:spcBef>
                <a:spcPts val="50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</a:t>
            </a:r>
            <a:r>
              <a:rPr lang="en-GB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Realization and maintain national measurement standards and </a:t>
            </a: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e</a:t>
            </a:r>
            <a:r>
              <a:rPr lang="en-GB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nsur</a:t>
            </a: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e</a:t>
            </a:r>
            <a:r>
              <a:rPr lang="en-GB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its </a:t>
            </a:r>
          </a:p>
          <a:p>
            <a:pPr algn="just">
              <a:lnSpc>
                <a:spcPct val="90000"/>
              </a:lnSpc>
              <a:spcBef>
                <a:spcPts val="500"/>
              </a:spcBef>
              <a:buClrTx/>
              <a:buSzTx/>
              <a:buFontTx/>
              <a:buNone/>
            </a:pP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  </a:t>
            </a:r>
            <a:r>
              <a:rPr lang="en-GB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traceability to the internationally recognized </a:t>
            </a: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m</a:t>
            </a:r>
            <a:r>
              <a:rPr lang="en-GB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easurement standards – </a:t>
            </a:r>
          </a:p>
          <a:p>
            <a:pPr algn="just">
              <a:lnSpc>
                <a:spcPct val="90000"/>
              </a:lnSpc>
              <a:spcBef>
                <a:spcPts val="500"/>
              </a:spcBef>
              <a:buClrTx/>
              <a:buSzTx/>
              <a:buFontTx/>
              <a:buNone/>
            </a:pP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  </a:t>
            </a:r>
            <a:r>
              <a:rPr lang="en-GB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realization of SI base and derived units</a:t>
            </a:r>
          </a:p>
          <a:p>
            <a:pPr algn="just">
              <a:lnSpc>
                <a:spcPct val="90000"/>
              </a:lnSpc>
              <a:spcBef>
                <a:spcPts val="50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</a:t>
            </a:r>
            <a:r>
              <a:rPr lang="en-GB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Establish </a:t>
            </a:r>
            <a:r>
              <a:rPr lang="en-GB" sz="2000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distributed measurement system</a:t>
            </a:r>
            <a:r>
              <a:rPr lang="en-GB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by appointing other legal person to </a:t>
            </a: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</a:t>
            </a:r>
          </a:p>
          <a:p>
            <a:pPr algn="just">
              <a:lnSpc>
                <a:spcPct val="90000"/>
              </a:lnSpc>
              <a:spcBef>
                <a:spcPts val="500"/>
              </a:spcBef>
              <a:buClrTx/>
              <a:buSzTx/>
              <a:buFontTx/>
              <a:buNone/>
            </a:pP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  </a:t>
            </a:r>
            <a:r>
              <a:rPr lang="en-GB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perform the task of holder</a:t>
            </a: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of n</a:t>
            </a:r>
            <a:r>
              <a:rPr lang="en-GB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ational measurement standard </a:t>
            </a: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- </a:t>
            </a:r>
            <a:r>
              <a:rPr lang="en-GB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Nomination of </a:t>
            </a:r>
          </a:p>
          <a:p>
            <a:pPr algn="just">
              <a:lnSpc>
                <a:spcPct val="90000"/>
              </a:lnSpc>
              <a:spcBef>
                <a:spcPts val="500"/>
              </a:spcBef>
              <a:buClrTx/>
              <a:buSzTx/>
              <a:buFontTx/>
              <a:buNone/>
            </a:pP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  </a:t>
            </a:r>
            <a:r>
              <a:rPr lang="en-GB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holder of national standards</a:t>
            </a:r>
          </a:p>
          <a:p>
            <a:pPr algn="just">
              <a:lnSpc>
                <a:spcPct val="90000"/>
              </a:lnSpc>
              <a:spcBef>
                <a:spcPts val="50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</a:t>
            </a:r>
            <a:r>
              <a:rPr lang="en-GB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Promotion of metrology</a:t>
            </a:r>
          </a:p>
          <a:p>
            <a:pPr algn="just">
              <a:lnSpc>
                <a:spcPct val="90000"/>
              </a:lnSpc>
              <a:spcBef>
                <a:spcPts val="50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bs-Latn-BA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</a:t>
            </a:r>
            <a:r>
              <a:rPr lang="en-GB" sz="20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Support research and development in all areas of metrology </a:t>
            </a:r>
          </a:p>
          <a:p>
            <a:pPr algn="just">
              <a:lnSpc>
                <a:spcPct val="90000"/>
              </a:lnSpc>
              <a:spcBef>
                <a:spcPts val="500"/>
              </a:spcBef>
              <a:buClrTx/>
              <a:buSzTx/>
              <a:buFontTx/>
              <a:buNone/>
            </a:pPr>
            <a:endParaRPr lang="en-GB" sz="2000">
              <a:solidFill>
                <a:srgbClr val="000099"/>
              </a:solidFill>
              <a:latin typeface="Calibri" pitchFamily="34" charset="0"/>
              <a:ea typeface="MS Gothic" charset="-128"/>
            </a:endParaRPr>
          </a:p>
          <a:p>
            <a:pPr algn="just">
              <a:lnSpc>
                <a:spcPct val="80000"/>
              </a:lnSpc>
              <a:spcBef>
                <a:spcPts val="550"/>
              </a:spcBef>
              <a:buClrTx/>
              <a:buSzTx/>
              <a:buFontTx/>
              <a:buNone/>
            </a:pPr>
            <a:r>
              <a:rPr lang="bs-Latn-BA" sz="220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IMBIH is since 2009 a full member of EURAMET and has contact persons in technical committees of EURAMET. Director of IMBIH is a member of EURAMET Bord of Directors.</a:t>
            </a:r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0" y="849313"/>
            <a:ext cx="99060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bs-Latn-BA" sz="3200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IMBIH ROLE IN SCIENTIFIC METROLOGY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1"/>
          <p:cNvSpPr txBox="1">
            <a:spLocks noChangeArrowheads="1"/>
          </p:cNvSpPr>
          <p:nvPr/>
        </p:nvSpPr>
        <p:spPr bwMode="auto">
          <a:xfrm>
            <a:off x="849313" y="800100"/>
            <a:ext cx="8848725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sz="3200" b="1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IMBIH is… </a:t>
            </a:r>
            <a:r>
              <a:rPr lang="en-US" sz="2600" b="1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/>
            </a:r>
            <a:br>
              <a:rPr lang="en-US" sz="2600" b="1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</a:br>
            <a:r>
              <a:rPr lang="en-US" sz="2400" b="1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/>
            </a:r>
            <a:br>
              <a:rPr lang="en-US" sz="2400" b="1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</a:br>
            <a:r>
              <a:rPr lang="en-US" sz="2400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NMI with the steepest evolvement trend in the region:</a:t>
            </a:r>
            <a:r>
              <a:rPr lang="en-US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/>
            </a:r>
            <a:br>
              <a:rPr lang="en-US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</a:br>
            <a:r>
              <a:rPr lang="en-US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/>
            </a:r>
            <a:br>
              <a:rPr lang="en-US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</a:br>
            <a:r>
              <a:rPr lang="en-US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Legal metrology – 8 bylaws issued 11 years after the Law on metrology was put into force;</a:t>
            </a:r>
            <a:br>
              <a:rPr lang="en-US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</a:br>
            <a:r>
              <a:rPr lang="en-US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/>
            </a:r>
            <a:br>
              <a:rPr lang="en-US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</a:br>
            <a:r>
              <a:rPr lang="en-US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Scientific metrology – first CMC published, several others in process;</a:t>
            </a:r>
            <a:br>
              <a:rPr lang="en-US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</a:br>
            <a:r>
              <a:rPr lang="en-US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/>
            </a:r>
            <a:br>
              <a:rPr lang="en-US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</a:br>
            <a:r>
              <a:rPr lang="en-US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Research – participation in two JRPs through RMG applicants in 2012; in 2013 six new RMG applications; IMBIH as a potential partner in EMRP 2013 Call JRPs; National commitment to EMPIR submitted.</a:t>
            </a:r>
            <a:br>
              <a:rPr lang="en-US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</a:br>
            <a:r>
              <a:rPr lang="en-US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/>
            </a:r>
            <a:br>
              <a:rPr lang="en-US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</a:br>
            <a:r>
              <a:rPr lang="en-US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Continuous education of staff – done through bilateral cooperation with: Slovenia, The Netherlands, Germany, Austria, Czech Republic, Italy, Serbia, </a:t>
            </a:r>
            <a:r>
              <a:rPr lang="bs-Latn-BA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UK, </a:t>
            </a:r>
            <a:r>
              <a:rPr lang="en-US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USA and Turkey</a:t>
            </a:r>
            <a:br>
              <a:rPr lang="en-US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</a:br>
            <a:r>
              <a:rPr lang="en-US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/>
            </a:r>
            <a:br>
              <a:rPr lang="en-US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</a:br>
            <a:r>
              <a:rPr lang="en-US" sz="2400" dirty="0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Our mission to improve quality of life by giving metrology its proper place in society is visible in both ways…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1"/>
          <p:cNvSpPr txBox="1">
            <a:spLocks noChangeArrowheads="1"/>
          </p:cNvSpPr>
          <p:nvPr/>
        </p:nvSpPr>
        <p:spPr bwMode="auto">
          <a:xfrm>
            <a:off x="860425" y="1585913"/>
            <a:ext cx="3638550" cy="5195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/>
          <a:lstStyle>
            <a:lvl1pPr marL="341313" indent="-341313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70000"/>
              </a:lnSpc>
              <a:spcBef>
                <a:spcPts val="450"/>
              </a:spcBef>
            </a:pPr>
            <a:r>
              <a:rPr lang="en-US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Laboratories</a:t>
            </a:r>
            <a:r>
              <a:rPr lang="hr-BA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of IMBIH</a:t>
            </a:r>
            <a:r>
              <a:rPr lang="en-US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: </a:t>
            </a:r>
          </a:p>
          <a:p>
            <a:pPr>
              <a:lnSpc>
                <a:spcPct val="70000"/>
              </a:lnSpc>
              <a:spcBef>
                <a:spcPts val="45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en-US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Laboratory for Mass</a:t>
            </a:r>
          </a:p>
          <a:p>
            <a:pPr>
              <a:lnSpc>
                <a:spcPct val="70000"/>
              </a:lnSpc>
              <a:spcBef>
                <a:spcPts val="45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bs-Latn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Laboratory for Pressure and Vacuum</a:t>
            </a:r>
            <a:r>
              <a:rPr lang="en-US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</a:t>
            </a:r>
          </a:p>
          <a:p>
            <a:pPr>
              <a:lnSpc>
                <a:spcPct val="70000"/>
              </a:lnSpc>
              <a:spcBef>
                <a:spcPts val="45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en-US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Laboratory for Precious Metals</a:t>
            </a:r>
          </a:p>
          <a:p>
            <a:pPr>
              <a:lnSpc>
                <a:spcPct val="70000"/>
              </a:lnSpc>
              <a:spcBef>
                <a:spcPts val="450"/>
              </a:spcBef>
              <a:buClrTx/>
              <a:buSzTx/>
              <a:buFontTx/>
              <a:buNone/>
            </a:pPr>
            <a:r>
              <a:rPr lang="bs-Latn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      and Reference Materials</a:t>
            </a:r>
          </a:p>
          <a:p>
            <a:pPr>
              <a:lnSpc>
                <a:spcPct val="70000"/>
              </a:lnSpc>
              <a:spcBef>
                <a:spcPts val="45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en-US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Laboratory </a:t>
            </a:r>
            <a:r>
              <a:rPr lang="hr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f</a:t>
            </a:r>
            <a:r>
              <a:rPr lang="en-US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or Length</a:t>
            </a:r>
          </a:p>
          <a:p>
            <a:pPr>
              <a:lnSpc>
                <a:spcPct val="70000"/>
              </a:lnSpc>
              <a:spcBef>
                <a:spcPts val="45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en-US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Laboratory </a:t>
            </a:r>
            <a:r>
              <a:rPr lang="hr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f</a:t>
            </a:r>
            <a:r>
              <a:rPr lang="en-US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or Density And Viscosity</a:t>
            </a:r>
          </a:p>
          <a:p>
            <a:pPr>
              <a:lnSpc>
                <a:spcPct val="70000"/>
              </a:lnSpc>
              <a:spcBef>
                <a:spcPts val="45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en-US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Laboratory</a:t>
            </a:r>
            <a:r>
              <a:rPr lang="bs-Latn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for </a:t>
            </a:r>
            <a:r>
              <a:rPr lang="en-US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Temperature and Humidity</a:t>
            </a:r>
          </a:p>
          <a:p>
            <a:pPr>
              <a:lnSpc>
                <a:spcPct val="70000"/>
              </a:lnSpc>
              <a:spcBef>
                <a:spcPts val="45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en-US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Laboratory</a:t>
            </a:r>
            <a:r>
              <a:rPr lang="bs-Latn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 for Heat Meters</a:t>
            </a:r>
          </a:p>
          <a:p>
            <a:pPr>
              <a:lnSpc>
                <a:spcPct val="70000"/>
              </a:lnSpc>
              <a:spcBef>
                <a:spcPts val="45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en-US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Laboratory </a:t>
            </a:r>
            <a:r>
              <a:rPr lang="bs-Latn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for Volume</a:t>
            </a:r>
          </a:p>
          <a:p>
            <a:pPr>
              <a:lnSpc>
                <a:spcPct val="70000"/>
              </a:lnSpc>
              <a:spcBef>
                <a:spcPts val="45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en-US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Laboratory </a:t>
            </a:r>
            <a:r>
              <a:rPr lang="hr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f</a:t>
            </a:r>
            <a:r>
              <a:rPr lang="en-US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or Gas Flow and Volume Meters</a:t>
            </a:r>
          </a:p>
          <a:p>
            <a:pPr>
              <a:lnSpc>
                <a:spcPct val="70000"/>
              </a:lnSpc>
              <a:spcBef>
                <a:spcPts val="45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en-US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Laboratory </a:t>
            </a:r>
            <a:r>
              <a:rPr lang="hr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f</a:t>
            </a:r>
            <a:r>
              <a:rPr lang="en-US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or Electrical Quantities</a:t>
            </a:r>
          </a:p>
          <a:p>
            <a:pPr>
              <a:lnSpc>
                <a:spcPct val="70000"/>
              </a:lnSpc>
              <a:spcBef>
                <a:spcPts val="45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en-US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Laboratory </a:t>
            </a:r>
            <a:r>
              <a:rPr lang="hr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f</a:t>
            </a:r>
            <a:r>
              <a:rPr lang="en-US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or Time And Frequency</a:t>
            </a:r>
          </a:p>
          <a:p>
            <a:pPr>
              <a:lnSpc>
                <a:spcPct val="70000"/>
              </a:lnSpc>
              <a:spcBef>
                <a:spcPts val="45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bs-Latn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Laboratory for Ionizing Radiation</a:t>
            </a:r>
          </a:p>
          <a:p>
            <a:pPr>
              <a:lnSpc>
                <a:spcPct val="70000"/>
              </a:lnSpc>
              <a:spcBef>
                <a:spcPts val="45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bs-Latn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Laboratory for Hardness of material</a:t>
            </a:r>
          </a:p>
          <a:p>
            <a:pPr>
              <a:lnSpc>
                <a:spcPct val="70000"/>
              </a:lnSpc>
              <a:spcBef>
                <a:spcPts val="450"/>
              </a:spcBef>
              <a:buClr>
                <a:srgbClr val="000099"/>
              </a:buClr>
              <a:buFont typeface="Arial" charset="0"/>
              <a:buChar char="•"/>
            </a:pPr>
            <a:r>
              <a:rPr lang="bs-Latn-BA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Laboratory for EMC</a:t>
            </a:r>
          </a:p>
          <a:p>
            <a:pPr>
              <a:lnSpc>
                <a:spcPct val="60000"/>
              </a:lnSpc>
              <a:spcBef>
                <a:spcPts val="450"/>
              </a:spcBef>
              <a:buClrTx/>
              <a:buSzTx/>
              <a:buFontTx/>
              <a:buNone/>
            </a:pPr>
            <a:endParaRPr lang="bs-Latn-BA">
              <a:solidFill>
                <a:srgbClr val="000099"/>
              </a:solidFill>
              <a:latin typeface="Calibri" pitchFamily="34" charset="0"/>
              <a:ea typeface="MS Gothic" charset="-128"/>
            </a:endParaRPr>
          </a:p>
        </p:txBody>
      </p:sp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741363" y="601663"/>
            <a:ext cx="88487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hr-HR" sz="3200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IMBIH LABORATORIES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375" y="3952875"/>
            <a:ext cx="3660775" cy="269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213" y="1235075"/>
            <a:ext cx="5395912" cy="272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7" dur="5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10" dur="5000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13" dur="5000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16" dur="5000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19" dur="5000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24" dur="5000"/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27" dur="5000"/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0" dur="5000"/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3" dur="5000"/>
                                        <p:tgtEl>
                                          <p:spTgt spid="112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6" dur="5000"/>
                                        <p:tgtEl>
                                          <p:spTgt spid="112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39" dur="5000"/>
                                        <p:tgtEl>
                                          <p:spTgt spid="112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42" dur="5000"/>
                                        <p:tgtEl>
                                          <p:spTgt spid="1126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45" dur="5000"/>
                                        <p:tgtEl>
                                          <p:spTgt spid="1126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48" dur="5000"/>
                                        <p:tgtEl>
                                          <p:spTgt spid="1126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51" dur="5000"/>
                                        <p:tgtEl>
                                          <p:spTgt spid="1126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56" dur="5000"/>
                                        <p:tgtEl>
                                          <p:spTgt spid="1126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61" dur="5000"/>
                                        <p:tgtEl>
                                          <p:spTgt spid="1126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1"/>
          <p:cNvSpPr txBox="1">
            <a:spLocks noChangeArrowheads="1"/>
          </p:cNvSpPr>
          <p:nvPr/>
        </p:nvSpPr>
        <p:spPr bwMode="auto">
          <a:xfrm>
            <a:off x="749300" y="625475"/>
            <a:ext cx="88487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bs-Latn-BA" sz="3200" b="1">
                <a:solidFill>
                  <a:srgbClr val="000099"/>
                </a:solidFill>
                <a:latin typeface="Calibri" pitchFamily="34" charset="0"/>
                <a:ea typeface="MS Gothic" charset="-128"/>
              </a:rPr>
              <a:t>IMBIH STAFF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238" y="1225550"/>
            <a:ext cx="6302375" cy="318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5187950"/>
            <a:ext cx="9906000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815975" y="4543425"/>
            <a:ext cx="9096375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hr-BA">
                <a:solidFill>
                  <a:srgbClr val="000099"/>
                </a:solidFill>
                <a:latin typeface="Calibri" pitchFamily="34" charset="0"/>
              </a:rPr>
              <a:t>The number of employees doubled and the number of engeneering staff increased fivefold in six years (2004-2010).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7" dur="5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1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alibri"/>
        <a:ea typeface="MS Gothic"/>
        <a:cs typeface=""/>
      </a:majorFont>
      <a:minorFont>
        <a:latin typeface="Calibri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2904</TotalTime>
  <Words>794</Words>
  <Application>Microsoft Office PowerPoint</Application>
  <PresentationFormat>Custom</PresentationFormat>
  <Paragraphs>124</Paragraphs>
  <Slides>13</Slides>
  <Notes>12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Office Theme</vt:lpstr>
      <vt:lpstr>PHOTO-PAINT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Nedim</dc:creator>
  <cp:lastModifiedBy>Haris</cp:lastModifiedBy>
  <cp:revision>177</cp:revision>
  <cp:lastPrinted>1601-01-01T00:00:00Z</cp:lastPrinted>
  <dcterms:created xsi:type="dcterms:W3CDTF">2010-01-14T10:13:16Z</dcterms:created>
  <dcterms:modified xsi:type="dcterms:W3CDTF">2013-06-03T11:09:34Z</dcterms:modified>
</cp:coreProperties>
</file>